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9"/>
  </p:notesMasterIdLst>
  <p:handoutMasterIdLst>
    <p:handoutMasterId r:id="rId10"/>
  </p:handoutMasterIdLst>
  <p:sldIdLst>
    <p:sldId id="2081" r:id="rId3"/>
    <p:sldId id="2058" r:id="rId4"/>
    <p:sldId id="2082" r:id="rId5"/>
    <p:sldId id="2084" r:id="rId6"/>
    <p:sldId id="2085" r:id="rId7"/>
    <p:sldId id="2087" r:id="rId8"/>
  </p:sldIdLst>
  <p:sldSz cx="12192000" cy="6858000"/>
  <p:notesSz cx="6858000" cy="9926638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Open Sans" panose="020B0604020202020204" charset="0"/>
      <p:regular r:id="rId15"/>
      <p:bold r:id="rId16"/>
      <p:italic r:id="rId17"/>
      <p:boldItalic r:id="rId18"/>
    </p:embeddedFont>
    <p:embeddedFont>
      <p:font typeface="Golos Text" panose="020B0604020202020204" charset="0"/>
      <p:regular r:id="rId19"/>
      <p:bold r:id="rId20"/>
    </p:embeddedFont>
    <p:embeddedFont>
      <p:font typeface="Arial Narrow" panose="020B0606020202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Open Sans Light" panose="020B0604020202020204" charset="0"/>
      <p:regular r:id="rId27"/>
      <p:bold r:id="rId28"/>
      <p:italic r:id="rId29"/>
      <p:boldItalic r:id="rId30"/>
    </p:embeddedFont>
    <p:embeddedFont>
      <p:font typeface="Roboto Condensed" panose="020B060402020202020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075BD5B-6DAC-454D-9D78-14FD3F53FB6D}">
          <p14:sldIdLst>
            <p14:sldId id="2081"/>
            <p14:sldId id="2058"/>
            <p14:sldId id="2082"/>
            <p14:sldId id="2084"/>
            <p14:sldId id="2085"/>
          </p14:sldIdLst>
        </p14:section>
        <p14:section name="Раздел без заголовка" id="{079BE1C6-623B-4DDD-B1C4-98425C57BE6F}">
          <p14:sldIdLst>
            <p14:sldId id="2087"/>
          </p14:sldIdLst>
        </p14:section>
      </p14:sectionLst>
    </p:ext>
    <p:ext uri="{EFAFB233-063F-42B5-8137-9DF3F51BA10A}">
      <p15:sldGuideLst xmlns:p15="http://schemas.microsoft.com/office/powerpoint/2012/main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F7FC"/>
    <a:srgbClr val="C4EAF8"/>
    <a:srgbClr val="009ADA"/>
    <a:srgbClr val="00A6E6"/>
    <a:srgbClr val="00B0F0"/>
    <a:srgbClr val="0064CB"/>
    <a:srgbClr val="0086F6"/>
    <a:srgbClr val="F2F2F2"/>
    <a:srgbClr val="0990FF"/>
    <a:srgbClr val="0082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724" autoAdjust="0"/>
  </p:normalViewPr>
  <p:slideViewPr>
    <p:cSldViewPr snapToObjects="1">
      <p:cViewPr varScale="1">
        <p:scale>
          <a:sx n="116" d="100"/>
          <a:sy n="116" d="100"/>
        </p:scale>
        <p:origin x="390" y="108"/>
      </p:cViewPr>
      <p:guideLst>
        <p:guide pos="2275"/>
        <p:guide pos="7559"/>
        <p:guide orient="horz"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21" Type="http://schemas.openxmlformats.org/officeDocument/2006/relationships/font" Target="fonts/font11.fntdata"/><Relationship Id="rId34" Type="http://schemas.openxmlformats.org/officeDocument/2006/relationships/font" Target="fonts/font24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viewProps" Target="viewProp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28.02.2025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6" y="9428584"/>
            <a:ext cx="2971800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6" y="1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1" y="4715155"/>
            <a:ext cx="548640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6" y="9428584"/>
            <a:ext cx="2971800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1574471" y="0"/>
            <a:ext cx="0" cy="61920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: Shape 7"/>
          <p:cNvSpPr/>
          <p:nvPr userDrawn="1"/>
        </p:nvSpPr>
        <p:spPr>
          <a:xfrm>
            <a:off x="0" y="619201"/>
            <a:ext cx="12192000" cy="289519"/>
          </a:xfrm>
          <a:custGeom>
            <a:avLst/>
            <a:gdLst>
              <a:gd name="connsiteX0" fmla="*/ 12188757 w 12188757"/>
              <a:gd name="connsiteY0" fmla="*/ 0 h 272374"/>
              <a:gd name="connsiteX1" fmla="*/ 9075906 w 12188757"/>
              <a:gd name="connsiteY1" fmla="*/ 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-1" fmla="*/ 12188757 w 12188757"/>
              <a:gd name="connsiteY0-2" fmla="*/ 4 h 272378"/>
              <a:gd name="connsiteX1-3" fmla="*/ 9075906 w 12188757"/>
              <a:gd name="connsiteY1-4" fmla="*/ 4 h 272378"/>
              <a:gd name="connsiteX2-5" fmla="*/ 8803532 w 12188757"/>
              <a:gd name="connsiteY2-6" fmla="*/ 272378 h 272378"/>
              <a:gd name="connsiteX3-7" fmla="*/ 0 w 12188757"/>
              <a:gd name="connsiteY3-8" fmla="*/ 272378 h 272378"/>
              <a:gd name="connsiteX0-9" fmla="*/ 12188757 w 12188757"/>
              <a:gd name="connsiteY0-10" fmla="*/ 4 h 272378"/>
              <a:gd name="connsiteX1-11" fmla="*/ 9075906 w 12188757"/>
              <a:gd name="connsiteY1-12" fmla="*/ 4 h 272378"/>
              <a:gd name="connsiteX2-13" fmla="*/ 8803532 w 12188757"/>
              <a:gd name="connsiteY2-14" fmla="*/ 272378 h 272378"/>
              <a:gd name="connsiteX3-15" fmla="*/ 0 w 12188757"/>
              <a:gd name="connsiteY3-16" fmla="*/ 272378 h 272378"/>
              <a:gd name="connsiteX0-17" fmla="*/ 12188757 w 12188757"/>
              <a:gd name="connsiteY0-18" fmla="*/ 0 h 272374"/>
              <a:gd name="connsiteX1-19" fmla="*/ 9390148 w 12188757"/>
              <a:gd name="connsiteY1-20" fmla="*/ 2240 h 272374"/>
              <a:gd name="connsiteX2-21" fmla="*/ 8803532 w 12188757"/>
              <a:gd name="connsiteY2-22" fmla="*/ 272374 h 272374"/>
              <a:gd name="connsiteX3-23" fmla="*/ 0 w 12188757"/>
              <a:gd name="connsiteY3-24" fmla="*/ 272374 h 272374"/>
              <a:gd name="connsiteX0-25" fmla="*/ 12188757 w 12188757"/>
              <a:gd name="connsiteY0-26" fmla="*/ 0 h 272374"/>
              <a:gd name="connsiteX1-27" fmla="*/ 9390148 w 12188757"/>
              <a:gd name="connsiteY1-28" fmla="*/ 2240 h 272374"/>
              <a:gd name="connsiteX2-29" fmla="*/ 8803532 w 12188757"/>
              <a:gd name="connsiteY2-30" fmla="*/ 272374 h 272374"/>
              <a:gd name="connsiteX3-31" fmla="*/ 0 w 12188757"/>
              <a:gd name="connsiteY3-32" fmla="*/ 272374 h 272374"/>
              <a:gd name="connsiteX0-33" fmla="*/ 12188757 w 12188757"/>
              <a:gd name="connsiteY0-34" fmla="*/ 0 h 272377"/>
              <a:gd name="connsiteX1-35" fmla="*/ 9390148 w 12188757"/>
              <a:gd name="connsiteY1-36" fmla="*/ 2240 h 272377"/>
              <a:gd name="connsiteX2-37" fmla="*/ 8803532 w 12188757"/>
              <a:gd name="connsiteY2-38" fmla="*/ 272374 h 272377"/>
              <a:gd name="connsiteX3-39" fmla="*/ 0 w 12188757"/>
              <a:gd name="connsiteY3-40" fmla="*/ 272374 h 27237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188757" h="272377">
                <a:moveTo>
                  <a:pt x="12188757" y="0"/>
                </a:moveTo>
                <a:lnTo>
                  <a:pt x="9390148" y="2240"/>
                </a:lnTo>
                <a:cubicBezTo>
                  <a:pt x="9044631" y="3421"/>
                  <a:pt x="9175236" y="273434"/>
                  <a:pt x="8803532" y="272374"/>
                </a:cubicBezTo>
                <a:lnTo>
                  <a:pt x="0" y="272374"/>
                </a:lnTo>
              </a:path>
            </a:pathLst>
          </a:cu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"/>
          <p:cNvPicPr>
            <a:picLocks noChangeAspect="1"/>
          </p:cNvPicPr>
          <p:nvPr userDrawn="1"/>
        </p:nvPicPr>
        <p:blipFill rotWithShape="1">
          <a:blip r:embed="rId2" cstate="print"/>
          <a:srcRect t="1337" b="1331"/>
          <a:stretch>
            <a:fillRect/>
          </a:stretch>
        </p:blipFill>
        <p:spPr>
          <a:xfrm>
            <a:off x="161069" y="161931"/>
            <a:ext cx="962881" cy="607988"/>
          </a:xfrm>
          <a:prstGeom prst="roundRect">
            <a:avLst>
              <a:gd name="adj" fmla="val 6829"/>
            </a:avLst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 userDrawn="1"/>
        </p:nvSpPr>
        <p:spPr>
          <a:xfrm>
            <a:off x="11551458" y="1"/>
            <a:ext cx="640542" cy="6068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5383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  <p:sldLayoutId id="2147483914" r:id="rId61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Цифровая экосистема ФНС России</a:t>
            </a:r>
            <a:endParaRPr lang="ru-RU" sz="1300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2050" name="Picture 2" descr="C:\Users\internet\Desktop\Без име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86" y="980729"/>
            <a:ext cx="10842378" cy="52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5308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711624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Уведомление - </a:t>
            </a:r>
            <a:r>
              <a:rPr lang="ru-RU" sz="2200" b="1" dirty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это документ, который нужно направить в налоговый орган, если установленный срок подачи декларации позднее </a:t>
            </a:r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срока уплаты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14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113224"/>
              </p:ext>
            </p:extLst>
          </p:nvPr>
        </p:nvGraphicFramePr>
        <p:xfrm>
          <a:off x="0" y="944725"/>
          <a:ext cx="12192000" cy="3775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8880"/>
                <a:gridCol w="9063120"/>
              </a:tblGrid>
              <a:tr h="2789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Налоги и взносы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 marR="1898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По каким платежам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подавать Уведомление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852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УСН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 квартал, полугодие и за 9 месяцев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2081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Страховые </a:t>
                      </a:r>
                      <a:r>
                        <a:rPr lang="ru-RU" sz="14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взносы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Взносы за январь, февраль, апрель, май, июль, август, октябрь и ноябрь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5139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НДФЛ с выплат работникам и другим физлицам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Налог 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за периоды </a:t>
                      </a:r>
                      <a:r>
                        <a:rPr lang="ru-RU" sz="120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01.01-22.01.,</a:t>
                      </a:r>
                      <a:r>
                        <a:rPr lang="ru-RU" sz="1200" baseline="0" dirty="0" smtClean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 23.01.-31.01., 01.02.-22.02., 23.02.-28(29).02., 01.03.-22.03., 23.03.-31.03., 01.04.-22.04., 23.04.-30.04., 01.05.-22.05., 23.05.-31.05., 01.06.-22.06., 23.06.-30.06., 01.07.-22.07., 23.07.-31.07., 01.08.-22.08., 23.08.-31.08., 01.09.-22.09., 23.09.-30.09., 01.10.-22.10., 23.10.-31.10., 01.11.-22.11., 23.11.-30.11., 01.12.-22.12., 23.12.-31.12.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698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Транспортный налог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207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Земельный налог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ЕСХН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 за полугодие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2387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Налог на имущество организаций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1, 2, 3 кварталы и за год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1536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</a:rPr>
                        <a:t>НДФЛ ИП на общем режиме</a:t>
                      </a:r>
                      <a:endParaRPr lang="ru-RU" sz="14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 Narrow" pitchFamily="34" charset="0"/>
                        </a:rPr>
                        <a:t>Авансы за 1 квартал, полугодие и за 9 месяцев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  <a:tr h="39650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налогах, по которым нужно подавать уведомление, сроки подачи уведомлений, уплаты налогов, КБК доступны в файле «Налоговый календарь» и на промо-странице ЕНС</a:t>
                      </a:r>
                      <a:endParaRPr lang="ru-RU" sz="1400" dirty="0">
                        <a:solidFill>
                          <a:srgbClr val="C0000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2060"/>
                        </a:solidFill>
                        <a:effectLst/>
                        <a:latin typeface="Arial Narrow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571" marR="90571" marT="45285" marB="45285" anchor="ctr">
                    <a:noFill/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7348" y="4689140"/>
            <a:ext cx="1033314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</a:rPr>
              <a:t>Зачем подавать Уведомление?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Своевременное и корректное распределение ЕНП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Отсутствие пени</a:t>
            </a:r>
          </a:p>
          <a:p>
            <a:r>
              <a:rPr lang="ru-RU" sz="1800" b="1" dirty="0" smtClean="0">
                <a:solidFill>
                  <a:srgbClr val="002060"/>
                </a:solidFill>
              </a:rPr>
              <a:t>Что будет, если несвоевременно подать уведомление или не подать вовсе?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ЕНП не распределится вовремя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err="1" smtClean="0">
                <a:solidFill>
                  <a:srgbClr val="002060"/>
                </a:solidFill>
              </a:rPr>
              <a:t>Начислится</a:t>
            </a:r>
            <a:r>
              <a:rPr lang="ru-RU" sz="1400" dirty="0" smtClean="0">
                <a:solidFill>
                  <a:srgbClr val="002060"/>
                </a:solidFill>
              </a:rPr>
              <a:t> пеня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Привлекут к ответственности в соответствии со ст. 15.6 КоАП или ст. 126 НК РФ </a:t>
            </a:r>
            <a:r>
              <a:rPr lang="ru-RU" sz="1400" dirty="0" smtClean="0">
                <a:solidFill>
                  <a:srgbClr val="C00000"/>
                </a:solidFill>
              </a:rPr>
              <a:t>(временно приостановлено)</a:t>
            </a:r>
            <a:endParaRPr lang="ru-RU" sz="1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474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заполнить Уведомление?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188" y="2259276"/>
            <a:ext cx="274157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6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основных реквизитов!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КПП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ОКТМО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КБК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Отчетный период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Сумма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</a:rPr>
              <a:t>Отчетный год</a:t>
            </a:r>
            <a:endParaRPr lang="ru-RU" sz="1600" dirty="0" smtClean="0">
              <a:solidFill>
                <a:srgbClr val="00206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25" t="14694" r="24709" b="55593"/>
          <a:stretch/>
        </p:blipFill>
        <p:spPr bwMode="auto">
          <a:xfrm>
            <a:off x="2809762" y="1127648"/>
            <a:ext cx="8938866" cy="3021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углом 6"/>
          <p:cNvSpPr/>
          <p:nvPr/>
        </p:nvSpPr>
        <p:spPr>
          <a:xfrm flipV="1">
            <a:off x="5879976" y="2528900"/>
            <a:ext cx="4545148" cy="205783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06489" y="1628800"/>
            <a:ext cx="696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КПП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60972" y="2550017"/>
            <a:ext cx="927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КОД НО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4" t="14435" r="24813" b="61239"/>
          <a:stretch/>
        </p:blipFill>
        <p:spPr bwMode="auto">
          <a:xfrm>
            <a:off x="2809762" y="3348123"/>
            <a:ext cx="8938866" cy="1791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право 11"/>
          <p:cNvSpPr/>
          <p:nvPr/>
        </p:nvSpPr>
        <p:spPr>
          <a:xfrm flipV="1">
            <a:off x="10715601" y="4418528"/>
            <a:ext cx="339236" cy="45719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8783649" y="4199714"/>
            <a:ext cx="625915" cy="61408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4" name="Стрелка углом 13"/>
          <p:cNvSpPr/>
          <p:nvPr/>
        </p:nvSpPr>
        <p:spPr>
          <a:xfrm>
            <a:off x="7675834" y="3801050"/>
            <a:ext cx="3276699" cy="178885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952533" y="3672159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КПП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09564" y="4097613"/>
            <a:ext cx="825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ОКТМО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23328" y="4245732"/>
            <a:ext cx="5116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КБК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9" name="Развернутая стрелка 18"/>
          <p:cNvSpPr/>
          <p:nvPr/>
        </p:nvSpPr>
        <p:spPr>
          <a:xfrm rot="5400000">
            <a:off x="9793127" y="5085613"/>
            <a:ext cx="1168132" cy="167558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81285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0" name="Развернутая стрелка 19"/>
          <p:cNvSpPr/>
          <p:nvPr/>
        </p:nvSpPr>
        <p:spPr>
          <a:xfrm rot="5400000">
            <a:off x="6942073" y="5355191"/>
            <a:ext cx="1332192" cy="216025"/>
          </a:xfrm>
          <a:prstGeom prst="utur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1" name="Развернутая стрелка 20"/>
          <p:cNvSpPr/>
          <p:nvPr/>
        </p:nvSpPr>
        <p:spPr>
          <a:xfrm rot="5400000">
            <a:off x="7015914" y="5194639"/>
            <a:ext cx="747522" cy="220961"/>
          </a:xfrm>
          <a:prstGeom prst="uturn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24741" y="5569740"/>
            <a:ext cx="15795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Сумма к уплате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7832" y="5894703"/>
            <a:ext cx="2100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К</a:t>
            </a:r>
            <a:r>
              <a:rPr lang="ru-RU" sz="1400" b="1" dirty="0" smtClean="0">
                <a:solidFill>
                  <a:srgbClr val="002060"/>
                </a:solidFill>
              </a:rPr>
              <a:t>од </a:t>
            </a:r>
            <a:r>
              <a:rPr lang="ru-RU" sz="1400" b="1" dirty="0">
                <a:solidFill>
                  <a:srgbClr val="002060"/>
                </a:solidFill>
              </a:rPr>
              <a:t>отчетного периода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28607" y="5445681"/>
            <a:ext cx="3296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</a:t>
            </a:r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за который платится налог</a:t>
            </a:r>
          </a:p>
        </p:txBody>
      </p:sp>
      <p:sp>
        <p:nvSpPr>
          <p:cNvPr id="25" name="Стрелка углом 24"/>
          <p:cNvSpPr/>
          <p:nvPr/>
        </p:nvSpPr>
        <p:spPr>
          <a:xfrm>
            <a:off x="6416851" y="960359"/>
            <a:ext cx="2788595" cy="178309"/>
          </a:xfrm>
          <a:prstGeom prst="ben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26" name="Стрелка углом 25"/>
          <p:cNvSpPr/>
          <p:nvPr/>
        </p:nvSpPr>
        <p:spPr>
          <a:xfrm rot="10800000" flipH="1">
            <a:off x="6498051" y="1628800"/>
            <a:ext cx="4222942" cy="189522"/>
          </a:xfrm>
          <a:prstGeom prst="bentArrow">
            <a:avLst>
              <a:gd name="adj1" fmla="val 25000"/>
              <a:gd name="adj2" fmla="val 25687"/>
              <a:gd name="adj3" fmla="val 25000"/>
              <a:gd name="adj4" fmla="val 49247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srgbClr val="00206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46801" y="851757"/>
            <a:ext cx="735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ИНН</a:t>
            </a:r>
            <a:endParaRPr lang="ru-RU" sz="1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355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Пример заполненного Уведомления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pic>
        <p:nvPicPr>
          <p:cNvPr id="3" name="Рисунок 2" descr="C:\Users\internet\Desktop\Пример1 первичное уведомление_page-0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909970"/>
            <a:ext cx="4932548" cy="5948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internet\Desktop\Пример1 первичное уведомление_page-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052" y="909970"/>
            <a:ext cx="5229267" cy="5948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42097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09762" y="2"/>
            <a:ext cx="883085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200" b="1" dirty="0" smtClean="0">
                <a:solidFill>
                  <a:schemeClr val="bg2">
                    <a:lumMod val="75000"/>
                  </a:schemeClr>
                </a:solidFill>
                <a:latin typeface="Roboto Condensed" panose="02000000000000000000" pitchFamily="2" charset="0"/>
              </a:rPr>
              <a:t>Как исправить Уведомление</a:t>
            </a:r>
            <a:endParaRPr lang="ru-RU" sz="2200" b="1" dirty="0">
              <a:solidFill>
                <a:schemeClr val="bg2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892" y="1016732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Необходимо изменить сумму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Создать новое Уведомление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Повторно </a:t>
            </a:r>
            <a:r>
              <a:rPr lang="ru-RU" sz="1400" dirty="0">
                <a:solidFill>
                  <a:srgbClr val="002060"/>
                </a:solidFill>
              </a:rPr>
              <a:t>указать данные </a:t>
            </a:r>
            <a:r>
              <a:rPr lang="ru-RU" sz="1400" dirty="0" smtClean="0">
                <a:solidFill>
                  <a:srgbClr val="002060"/>
                </a:solidFill>
              </a:rPr>
              <a:t>строчки с ошибкой </a:t>
            </a:r>
            <a:r>
              <a:rPr lang="ru-RU" sz="1400" dirty="0">
                <a:solidFill>
                  <a:srgbClr val="002060"/>
                </a:solidFill>
              </a:rPr>
              <a:t>(КПП, КБК, ОКТМО, период</a:t>
            </a:r>
            <a:r>
              <a:rPr lang="ru-RU" sz="1400" dirty="0" smtClean="0">
                <a:solidFill>
                  <a:srgbClr val="002060"/>
                </a:solidFill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У</a:t>
            </a:r>
            <a:r>
              <a:rPr lang="ru-RU" sz="1400" dirty="0" smtClean="0">
                <a:solidFill>
                  <a:srgbClr val="002060"/>
                </a:solidFill>
              </a:rPr>
              <a:t>казать корректную сумму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68108" y="1016732"/>
            <a:ext cx="396044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Необходимо изменить иные реквизиты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Создать новое Уведомление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Повторно </a:t>
            </a:r>
            <a:r>
              <a:rPr lang="ru-RU" sz="1400" dirty="0">
                <a:solidFill>
                  <a:srgbClr val="002060"/>
                </a:solidFill>
              </a:rPr>
              <a:t>указать данные </a:t>
            </a:r>
            <a:r>
              <a:rPr lang="ru-RU" sz="1400" dirty="0" smtClean="0">
                <a:solidFill>
                  <a:srgbClr val="002060"/>
                </a:solidFill>
              </a:rPr>
              <a:t>строчки с ошибкой </a:t>
            </a:r>
            <a:r>
              <a:rPr lang="ru-RU" sz="1400" dirty="0">
                <a:solidFill>
                  <a:srgbClr val="002060"/>
                </a:solidFill>
              </a:rPr>
              <a:t>(КПП, КБК, ОКТМО, период</a:t>
            </a:r>
            <a:r>
              <a:rPr lang="ru-RU" sz="1400" dirty="0" smtClean="0">
                <a:solidFill>
                  <a:srgbClr val="002060"/>
                </a:solidFill>
              </a:rPr>
              <a:t>)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в строке с суммой </a:t>
            </a:r>
            <a:r>
              <a:rPr lang="ru-RU" sz="1400" dirty="0" smtClean="0">
                <a:solidFill>
                  <a:srgbClr val="002060"/>
                </a:solidFill>
              </a:rPr>
              <a:t>указать </a:t>
            </a:r>
            <a:r>
              <a:rPr lang="ru-RU" sz="1400" dirty="0">
                <a:solidFill>
                  <a:srgbClr val="002060"/>
                </a:solidFill>
              </a:rPr>
              <a:t>«0</a:t>
            </a:r>
            <a:r>
              <a:rPr lang="ru-RU" sz="1400" dirty="0" smtClean="0">
                <a:solidFill>
                  <a:srgbClr val="002060"/>
                </a:solidFill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rgbClr val="002060"/>
                </a:solidFill>
              </a:rPr>
              <a:t>новой строке </a:t>
            </a:r>
            <a:r>
              <a:rPr lang="ru-RU" sz="1400" dirty="0" smtClean="0">
                <a:solidFill>
                  <a:srgbClr val="002060"/>
                </a:solidFill>
              </a:rPr>
              <a:t>указать </a:t>
            </a:r>
            <a:r>
              <a:rPr lang="ru-RU" sz="1400" dirty="0">
                <a:solidFill>
                  <a:srgbClr val="002060"/>
                </a:solidFill>
              </a:rPr>
              <a:t>верные данные</a:t>
            </a:r>
            <a:endParaRPr lang="ru-RU" sz="1400" dirty="0" smtClean="0">
              <a:solidFill>
                <a:srgbClr val="002060"/>
              </a:solidFill>
            </a:endParaRPr>
          </a:p>
        </p:txBody>
      </p:sp>
      <p:pic>
        <p:nvPicPr>
          <p:cNvPr id="5" name="Рисунок 4" descr="C:\Users\internet\Desktop\Пример2 уточненная (сумма)_page-000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 r="-123"/>
          <a:stretch/>
        </p:blipFill>
        <p:spPr bwMode="auto">
          <a:xfrm>
            <a:off x="119336" y="2549109"/>
            <a:ext cx="2897923" cy="4228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internet\Desktop\Пример2 уточненная (сумма)_page-000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656" y="2564904"/>
            <a:ext cx="2987216" cy="4231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internet\Desktop\Пример3 уточненная (КПП обособки)_page-0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r="-441"/>
          <a:stretch/>
        </p:blipFill>
        <p:spPr bwMode="auto">
          <a:xfrm>
            <a:off x="6204012" y="2544996"/>
            <a:ext cx="2916324" cy="4249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internet\Desktop\Пример3 уточненная (КПП обособки)_page-000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47" r="-2647"/>
          <a:stretch/>
        </p:blipFill>
        <p:spPr bwMode="auto">
          <a:xfrm>
            <a:off x="9028820" y="2544996"/>
            <a:ext cx="3043844" cy="4232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858549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9">
            <a:extLst>
              <a:ext uri="{FF2B5EF4-FFF2-40B4-BE49-F238E27FC236}">
                <a16:creationId xmlns="" xmlns:a16="http://schemas.microsoft.com/office/drawing/2014/main" id="{9D2E94DA-EF2F-4D93-D409-576029C88713}"/>
              </a:ext>
            </a:extLst>
          </p:cNvPr>
          <p:cNvSpPr/>
          <p:nvPr/>
        </p:nvSpPr>
        <p:spPr>
          <a:xfrm>
            <a:off x="4301146" y="891259"/>
            <a:ext cx="3768437" cy="563629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50"/>
          </a:p>
        </p:txBody>
      </p:sp>
      <p:sp>
        <p:nvSpPr>
          <p:cNvPr id="4" name="Прямоугольник 3"/>
          <p:cNvSpPr/>
          <p:nvPr/>
        </p:nvSpPr>
        <p:spPr>
          <a:xfrm>
            <a:off x="968262" y="1030394"/>
            <a:ext cx="3216991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 smtClean="0">
                <a:latin typeface="Golos Text" panose="020B0604020202020204" charset="0"/>
                <a:ea typeface="Golos Text" panose="020B0604020202020204" charset="0"/>
              </a:rPr>
              <a:t>Ошибка</a:t>
            </a:r>
            <a:endParaRPr lang="ru-RU" sz="2000" b="1" dirty="0">
              <a:latin typeface="Golos Text" panose="020B0604020202020204" charset="0"/>
              <a:ea typeface="Golos Text" panose="020B0604020202020204" charset="0"/>
            </a:endParaRPr>
          </a:p>
        </p:txBody>
      </p:sp>
      <p:grpSp>
        <p:nvGrpSpPr>
          <p:cNvPr id="9" name="Group 11">
            <a:extLst>
              <a:ext uri="{FF2B5EF4-FFF2-40B4-BE49-F238E27FC236}">
                <a16:creationId xmlns="" xmlns:a16="http://schemas.microsoft.com/office/drawing/2014/main" id="{8A200135-F34D-B6B5-B99A-CB505BCFF190}"/>
              </a:ext>
            </a:extLst>
          </p:cNvPr>
          <p:cNvGrpSpPr/>
          <p:nvPr/>
        </p:nvGrpSpPr>
        <p:grpSpPr>
          <a:xfrm>
            <a:off x="433190" y="969842"/>
            <a:ext cx="333915" cy="445220"/>
            <a:chOff x="5817079" y="3057105"/>
            <a:chExt cx="557842" cy="743790"/>
          </a:xfrm>
          <a:solidFill>
            <a:srgbClr val="00B0F0"/>
          </a:solidFill>
        </p:grpSpPr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E0434E13-9A99-115E-4151-3CBBF09A721D}"/>
                </a:ext>
              </a:extLst>
            </p:cNvPr>
            <p:cNvSpPr/>
            <p:nvPr/>
          </p:nvSpPr>
          <p:spPr>
            <a:xfrm>
              <a:off x="5956539" y="3327068"/>
              <a:ext cx="278922" cy="232440"/>
            </a:xfrm>
            <a:custGeom>
              <a:avLst/>
              <a:gdLst>
                <a:gd name="connsiteX0" fmla="*/ 4763 w 57150"/>
                <a:gd name="connsiteY0" fmla="*/ 0 h 47625"/>
                <a:gd name="connsiteX1" fmla="*/ 0 w 57150"/>
                <a:gd name="connsiteY1" fmla="*/ 4763 h 47625"/>
                <a:gd name="connsiteX2" fmla="*/ 4763 w 57150"/>
                <a:gd name="connsiteY2" fmla="*/ 9525 h 47625"/>
                <a:gd name="connsiteX3" fmla="*/ 52388 w 57150"/>
                <a:gd name="connsiteY3" fmla="*/ 9525 h 47625"/>
                <a:gd name="connsiteX4" fmla="*/ 57150 w 57150"/>
                <a:gd name="connsiteY4" fmla="*/ 4763 h 47625"/>
                <a:gd name="connsiteX5" fmla="*/ 52388 w 57150"/>
                <a:gd name="connsiteY5" fmla="*/ 0 h 47625"/>
                <a:gd name="connsiteX6" fmla="*/ 4763 w 57150"/>
                <a:gd name="connsiteY6" fmla="*/ 0 h 47625"/>
                <a:gd name="connsiteX7" fmla="*/ 0 w 57150"/>
                <a:gd name="connsiteY7" fmla="*/ 23813 h 47625"/>
                <a:gd name="connsiteX8" fmla="*/ 4763 w 57150"/>
                <a:gd name="connsiteY8" fmla="*/ 19050 h 47625"/>
                <a:gd name="connsiteX9" fmla="*/ 52388 w 57150"/>
                <a:gd name="connsiteY9" fmla="*/ 19050 h 47625"/>
                <a:gd name="connsiteX10" fmla="*/ 57150 w 57150"/>
                <a:gd name="connsiteY10" fmla="*/ 23813 h 47625"/>
                <a:gd name="connsiteX11" fmla="*/ 52388 w 57150"/>
                <a:gd name="connsiteY11" fmla="*/ 28575 h 47625"/>
                <a:gd name="connsiteX12" fmla="*/ 4763 w 57150"/>
                <a:gd name="connsiteY12" fmla="*/ 28575 h 47625"/>
                <a:gd name="connsiteX13" fmla="*/ 0 w 57150"/>
                <a:gd name="connsiteY13" fmla="*/ 23813 h 47625"/>
                <a:gd name="connsiteX14" fmla="*/ 0 w 57150"/>
                <a:gd name="connsiteY14" fmla="*/ 42863 h 47625"/>
                <a:gd name="connsiteX15" fmla="*/ 4763 w 57150"/>
                <a:gd name="connsiteY15" fmla="*/ 38100 h 47625"/>
                <a:gd name="connsiteX16" fmla="*/ 23813 w 57150"/>
                <a:gd name="connsiteY16" fmla="*/ 38100 h 47625"/>
                <a:gd name="connsiteX17" fmla="*/ 28575 w 57150"/>
                <a:gd name="connsiteY17" fmla="*/ 42863 h 47625"/>
                <a:gd name="connsiteX18" fmla="*/ 23813 w 57150"/>
                <a:gd name="connsiteY18" fmla="*/ 47625 h 47625"/>
                <a:gd name="connsiteX19" fmla="*/ 4763 w 57150"/>
                <a:gd name="connsiteY19" fmla="*/ 47625 h 47625"/>
                <a:gd name="connsiteX20" fmla="*/ 0 w 57150"/>
                <a:gd name="connsiteY20" fmla="*/ 42863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7150" h="47625">
                  <a:moveTo>
                    <a:pt x="4763" y="0"/>
                  </a:moveTo>
                  <a:cubicBezTo>
                    <a:pt x="2132" y="0"/>
                    <a:pt x="0" y="2132"/>
                    <a:pt x="0" y="4763"/>
                  </a:cubicBezTo>
                  <a:cubicBezTo>
                    <a:pt x="0" y="7393"/>
                    <a:pt x="2132" y="9525"/>
                    <a:pt x="4763" y="9525"/>
                  </a:cubicBezTo>
                  <a:lnTo>
                    <a:pt x="52388" y="9525"/>
                  </a:lnTo>
                  <a:cubicBezTo>
                    <a:pt x="55018" y="9525"/>
                    <a:pt x="57150" y="7393"/>
                    <a:pt x="57150" y="4763"/>
                  </a:cubicBezTo>
                  <a:cubicBezTo>
                    <a:pt x="57150" y="2132"/>
                    <a:pt x="55018" y="0"/>
                    <a:pt x="52388" y="0"/>
                  </a:cubicBezTo>
                  <a:lnTo>
                    <a:pt x="4763" y="0"/>
                  </a:lnTo>
                  <a:close/>
                  <a:moveTo>
                    <a:pt x="0" y="23813"/>
                  </a:moveTo>
                  <a:cubicBezTo>
                    <a:pt x="0" y="21182"/>
                    <a:pt x="2132" y="19050"/>
                    <a:pt x="4763" y="19050"/>
                  </a:cubicBezTo>
                  <a:lnTo>
                    <a:pt x="52388" y="19050"/>
                  </a:lnTo>
                  <a:cubicBezTo>
                    <a:pt x="55018" y="19050"/>
                    <a:pt x="57150" y="21182"/>
                    <a:pt x="57150" y="23813"/>
                  </a:cubicBezTo>
                  <a:cubicBezTo>
                    <a:pt x="57150" y="26443"/>
                    <a:pt x="55018" y="28575"/>
                    <a:pt x="52388" y="28575"/>
                  </a:cubicBezTo>
                  <a:lnTo>
                    <a:pt x="4763" y="28575"/>
                  </a:lnTo>
                  <a:cubicBezTo>
                    <a:pt x="2132" y="28575"/>
                    <a:pt x="0" y="26443"/>
                    <a:pt x="0" y="23813"/>
                  </a:cubicBezTo>
                  <a:close/>
                  <a:moveTo>
                    <a:pt x="0" y="42863"/>
                  </a:moveTo>
                  <a:cubicBezTo>
                    <a:pt x="0" y="40232"/>
                    <a:pt x="2132" y="38100"/>
                    <a:pt x="4763" y="38100"/>
                  </a:cubicBezTo>
                  <a:lnTo>
                    <a:pt x="23813" y="38100"/>
                  </a:lnTo>
                  <a:cubicBezTo>
                    <a:pt x="26443" y="38100"/>
                    <a:pt x="28575" y="40232"/>
                    <a:pt x="28575" y="42863"/>
                  </a:cubicBezTo>
                  <a:cubicBezTo>
                    <a:pt x="28575" y="45493"/>
                    <a:pt x="26443" y="47625"/>
                    <a:pt x="23813" y="47625"/>
                  </a:cubicBezTo>
                  <a:lnTo>
                    <a:pt x="4763" y="47625"/>
                  </a:lnTo>
                  <a:cubicBezTo>
                    <a:pt x="2132" y="47625"/>
                    <a:pt x="0" y="45493"/>
                    <a:pt x="0" y="428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D52F6436-8056-BFFB-E4C4-65915C7C264C}"/>
                </a:ext>
              </a:extLst>
            </p:cNvPr>
            <p:cNvSpPr/>
            <p:nvPr/>
          </p:nvSpPr>
          <p:spPr>
            <a:xfrm>
              <a:off x="5817079" y="3057105"/>
              <a:ext cx="557842" cy="743790"/>
            </a:xfrm>
            <a:custGeom>
              <a:avLst/>
              <a:gdLst>
                <a:gd name="connsiteX0" fmla="*/ 71438 w 114300"/>
                <a:gd name="connsiteY0" fmla="*/ 0 h 152400"/>
                <a:gd name="connsiteX1" fmla="*/ 19050 w 114300"/>
                <a:gd name="connsiteY1" fmla="*/ 0 h 152400"/>
                <a:gd name="connsiteX2" fmla="*/ 0 w 114300"/>
                <a:gd name="connsiteY2" fmla="*/ 19050 h 152400"/>
                <a:gd name="connsiteX3" fmla="*/ 0 w 114300"/>
                <a:gd name="connsiteY3" fmla="*/ 133350 h 152400"/>
                <a:gd name="connsiteX4" fmla="*/ 19050 w 114300"/>
                <a:gd name="connsiteY4" fmla="*/ 152400 h 152400"/>
                <a:gd name="connsiteX5" fmla="*/ 95250 w 114300"/>
                <a:gd name="connsiteY5" fmla="*/ 152400 h 152400"/>
                <a:gd name="connsiteX6" fmla="*/ 114300 w 114300"/>
                <a:gd name="connsiteY6" fmla="*/ 133350 h 152400"/>
                <a:gd name="connsiteX7" fmla="*/ 114300 w 114300"/>
                <a:gd name="connsiteY7" fmla="*/ 42863 h 152400"/>
                <a:gd name="connsiteX8" fmla="*/ 71438 w 114300"/>
                <a:gd name="connsiteY8" fmla="*/ 0 h 152400"/>
                <a:gd name="connsiteX9" fmla="*/ 71438 w 114300"/>
                <a:gd name="connsiteY9" fmla="*/ 9525 h 152400"/>
                <a:gd name="connsiteX10" fmla="*/ 71438 w 114300"/>
                <a:gd name="connsiteY10" fmla="*/ 28575 h 152400"/>
                <a:gd name="connsiteX11" fmla="*/ 85725 w 114300"/>
                <a:gd name="connsiteY11" fmla="*/ 42863 h 152400"/>
                <a:gd name="connsiteX12" fmla="*/ 104775 w 114300"/>
                <a:gd name="connsiteY12" fmla="*/ 42863 h 152400"/>
                <a:gd name="connsiteX13" fmla="*/ 104775 w 114300"/>
                <a:gd name="connsiteY13" fmla="*/ 133350 h 152400"/>
                <a:gd name="connsiteX14" fmla="*/ 95250 w 114300"/>
                <a:gd name="connsiteY14" fmla="*/ 142875 h 152400"/>
                <a:gd name="connsiteX15" fmla="*/ 19050 w 114300"/>
                <a:gd name="connsiteY15" fmla="*/ 142875 h 152400"/>
                <a:gd name="connsiteX16" fmla="*/ 9525 w 114300"/>
                <a:gd name="connsiteY16" fmla="*/ 133350 h 152400"/>
                <a:gd name="connsiteX17" fmla="*/ 9525 w 114300"/>
                <a:gd name="connsiteY17" fmla="*/ 19050 h 152400"/>
                <a:gd name="connsiteX18" fmla="*/ 19050 w 114300"/>
                <a:gd name="connsiteY18" fmla="*/ 9525 h 152400"/>
                <a:gd name="connsiteX19" fmla="*/ 71438 w 114300"/>
                <a:gd name="connsiteY19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300" h="152400">
                  <a:moveTo>
                    <a:pt x="71438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133350"/>
                  </a:lnTo>
                  <a:cubicBezTo>
                    <a:pt x="0" y="143871"/>
                    <a:pt x="8529" y="152400"/>
                    <a:pt x="19050" y="152400"/>
                  </a:cubicBezTo>
                  <a:lnTo>
                    <a:pt x="95250" y="152400"/>
                  </a:lnTo>
                  <a:cubicBezTo>
                    <a:pt x="105771" y="152400"/>
                    <a:pt x="114300" y="143871"/>
                    <a:pt x="114300" y="133350"/>
                  </a:cubicBezTo>
                  <a:lnTo>
                    <a:pt x="114300" y="42863"/>
                  </a:lnTo>
                  <a:lnTo>
                    <a:pt x="71438" y="0"/>
                  </a:lnTo>
                  <a:close/>
                  <a:moveTo>
                    <a:pt x="71438" y="9525"/>
                  </a:moveTo>
                  <a:lnTo>
                    <a:pt x="71438" y="28575"/>
                  </a:lnTo>
                  <a:cubicBezTo>
                    <a:pt x="71438" y="36466"/>
                    <a:pt x="77834" y="42863"/>
                    <a:pt x="85725" y="42863"/>
                  </a:cubicBezTo>
                  <a:lnTo>
                    <a:pt x="104775" y="42863"/>
                  </a:lnTo>
                  <a:lnTo>
                    <a:pt x="104775" y="133350"/>
                  </a:lnTo>
                  <a:cubicBezTo>
                    <a:pt x="104775" y="138611"/>
                    <a:pt x="100511" y="142875"/>
                    <a:pt x="95250" y="142875"/>
                  </a:cubicBezTo>
                  <a:lnTo>
                    <a:pt x="19050" y="142875"/>
                  </a:lnTo>
                  <a:cubicBezTo>
                    <a:pt x="13789" y="142875"/>
                    <a:pt x="9525" y="138611"/>
                    <a:pt x="9525" y="133350"/>
                  </a:cubicBezTo>
                  <a:lnTo>
                    <a:pt x="9525" y="19050"/>
                  </a:lnTo>
                  <a:cubicBezTo>
                    <a:pt x="9525" y="13789"/>
                    <a:pt x="13789" y="9525"/>
                    <a:pt x="19050" y="9525"/>
                  </a:cubicBezTo>
                  <a:lnTo>
                    <a:pt x="71438" y="95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>
                <a:solidFill>
                  <a:prstClr val="black"/>
                </a:solidFill>
                <a:latin typeface="Golos Text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F00FB81-C3A1-0087-99FE-1741125B6FD7}"/>
              </a:ext>
            </a:extLst>
          </p:cNvPr>
          <p:cNvSpPr txBox="1"/>
          <p:nvPr/>
        </p:nvSpPr>
        <p:spPr>
          <a:xfrm>
            <a:off x="5187357" y="1030394"/>
            <a:ext cx="2079610" cy="5565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Последствия</a:t>
            </a:r>
          </a:p>
          <a:p>
            <a:pPr>
              <a:spcAft>
                <a:spcPts val="488"/>
              </a:spcAft>
            </a:pP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BF00FB81-C3A1-0087-99FE-1741125B6FD7}"/>
              </a:ext>
            </a:extLst>
          </p:cNvPr>
          <p:cNvSpPr txBox="1"/>
          <p:nvPr/>
        </p:nvSpPr>
        <p:spPr>
          <a:xfrm>
            <a:off x="8955794" y="891259"/>
            <a:ext cx="2228121" cy="5565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spcBef>
                <a:spcPts val="300"/>
              </a:spcBef>
              <a:spcAft>
                <a:spcPts val="488"/>
              </a:spcAft>
              <a:buClr>
                <a:srgbClr val="01BCFF"/>
              </a:buClr>
              <a:buSzPct val="120000"/>
            </a:pPr>
            <a:r>
              <a:rPr lang="ru-RU" sz="2000" b="1" dirty="0">
                <a:latin typeface="Golos Text" panose="020B0604020202020204" charset="0"/>
                <a:ea typeface="Golos Text" panose="020B0604020202020204" charset="0"/>
              </a:rPr>
              <a:t>Что делать? </a:t>
            </a:r>
          </a:p>
          <a:p>
            <a:pPr>
              <a:spcAft>
                <a:spcPts val="488"/>
              </a:spcAft>
            </a:pPr>
            <a:endParaRPr lang="ru-RU" sz="1200" b="1" dirty="0">
              <a:solidFill>
                <a:schemeClr val="tx1">
                  <a:lumMod val="7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30717" y="1839931"/>
            <a:ext cx="330225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не указаны или указаны несуществующие обязательные реквизиты (КБК, ОКТМО, КПП, период и </a:t>
            </a:r>
            <a:r>
              <a:rPr lang="ru-RU" sz="1600" dirty="0" err="1">
                <a:latin typeface="Golos Text" panose="020B0604020202020204" charset="0"/>
                <a:ea typeface="Golos Text" panose="020B0604020202020204" charset="0"/>
              </a:rPr>
              <a:t>т.д</a:t>
            </a: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83684" y="4398247"/>
            <a:ext cx="330225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указаны неверные реквизиты (КБК, ОКТМО, КПП, период, сумма)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191689" y="1848599"/>
            <a:ext cx="330225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подать новое уведомление с корректными  реквизитами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18825" y="1839931"/>
            <a:ext cx="3454023" cy="1769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уведомление не пройдет контроль и не будет принято налоговым органом</a:t>
            </a:r>
          </a:p>
          <a:p>
            <a:pPr>
              <a:spcBef>
                <a:spcPts val="300"/>
              </a:spcBef>
              <a:buClr>
                <a:srgbClr val="01BCFF"/>
              </a:buClr>
              <a:buSzPct val="120000"/>
            </a:pPr>
            <a:endParaRPr lang="ru-RU" sz="1400" dirty="0">
              <a:latin typeface="Golos Text" panose="020B0604020202020204" charset="0"/>
              <a:ea typeface="Golos Text" panose="020B0604020202020204" charset="0"/>
            </a:endParaRPr>
          </a:p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деньги не будут распределены по бюджетам, что приведет к начислению пени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429773" y="4408706"/>
            <a:ext cx="345402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сформируется начисление с неверными реквизитами, с последующим его погашением из ЕНП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194688" y="4398247"/>
            <a:ext cx="3454023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spcBef>
                <a:spcPts val="300"/>
              </a:spcBef>
              <a:buClr>
                <a:srgbClr val="01BCFF"/>
              </a:buClr>
              <a:buSzPct val="120000"/>
              <a:buFont typeface="Wingdings" panose="05000000000000000000" pitchFamily="2" charset="2"/>
              <a:buChar char="q"/>
            </a:pPr>
            <a:r>
              <a:rPr lang="ru-RU" sz="1600" dirty="0">
                <a:latin typeface="Golos Text" panose="020B0604020202020204" charset="0"/>
                <a:ea typeface="Golos Text" panose="020B0604020202020204" charset="0"/>
              </a:rPr>
              <a:t>«обнулить» старое уведомление (повторить реквизиты, а в сумме указать «0») и подать новое с верными реквизитами. Если ошибка в сумме повторите реквизиты, а в сумме указать верное значение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432195" y="203528"/>
            <a:ext cx="9427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Ошибки в уведомлении и их последствия</a:t>
            </a:r>
            <a:endParaRPr lang="ru-RU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71678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173662</TotalTime>
  <Words>355</Words>
  <Application>Microsoft Office PowerPoint</Application>
  <PresentationFormat>Широкоэкранный</PresentationFormat>
  <Paragraphs>68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8" baseType="lpstr">
      <vt:lpstr>Calibri</vt:lpstr>
      <vt:lpstr>Open Sans</vt:lpstr>
      <vt:lpstr>Times New Roman</vt:lpstr>
      <vt:lpstr>Golos Text</vt:lpstr>
      <vt:lpstr>Arial</vt:lpstr>
      <vt:lpstr>Arial Narrow</vt:lpstr>
      <vt:lpstr>Calibri Light</vt:lpstr>
      <vt:lpstr>Open Sans Light</vt:lpstr>
      <vt:lpstr>Wingdings</vt:lpstr>
      <vt:lpstr>Roboto Condensed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Офицерова Галина Михайловна</cp:lastModifiedBy>
  <cp:revision>2308</cp:revision>
  <cp:lastPrinted>2022-11-09T12:14:24Z</cp:lastPrinted>
  <dcterms:created xsi:type="dcterms:W3CDTF">2014-10-08T23:03:32Z</dcterms:created>
  <dcterms:modified xsi:type="dcterms:W3CDTF">2025-02-28T06:53:50Z</dcterms:modified>
</cp:coreProperties>
</file>